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7" r:id="rId4"/>
    <p:sldId id="258" r:id="rId5"/>
    <p:sldId id="263" r:id="rId6"/>
    <p:sldId id="262" r:id="rId7"/>
    <p:sldId id="264" r:id="rId8"/>
    <p:sldId id="266" r:id="rId9"/>
    <p:sldId id="276" r:id="rId10"/>
    <p:sldId id="269" r:id="rId11"/>
    <p:sldId id="270" r:id="rId12"/>
    <p:sldId id="274" r:id="rId13"/>
    <p:sldId id="268" r:id="rId14"/>
    <p:sldId id="271" r:id="rId15"/>
    <p:sldId id="272" r:id="rId16"/>
    <p:sldId id="273" r:id="rId17"/>
    <p:sldId id="275" r:id="rId18"/>
    <p:sldId id="265" r:id="rId19"/>
    <p:sldId id="278" r:id="rId20"/>
    <p:sldId id="277" r:id="rId21"/>
    <p:sldId id="279" r:id="rId22"/>
    <p:sldId id="281" r:id="rId23"/>
    <p:sldId id="292" r:id="rId24"/>
    <p:sldId id="293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82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B3E6-3D3A-4336-97A4-42E277B9C2FF}">
          <p14:sldIdLst>
            <p14:sldId id="256"/>
            <p14:sldId id="257"/>
            <p14:sldId id="267"/>
            <p14:sldId id="258"/>
            <p14:sldId id="263"/>
            <p14:sldId id="262"/>
            <p14:sldId id="264"/>
            <p14:sldId id="266"/>
            <p14:sldId id="276"/>
            <p14:sldId id="269"/>
            <p14:sldId id="270"/>
            <p14:sldId id="274"/>
            <p14:sldId id="268"/>
            <p14:sldId id="271"/>
            <p14:sldId id="272"/>
            <p14:sldId id="273"/>
            <p14:sldId id="275"/>
            <p14:sldId id="265"/>
            <p14:sldId id="278"/>
            <p14:sldId id="277"/>
            <p14:sldId id="279"/>
            <p14:sldId id="281"/>
            <p14:sldId id="292"/>
            <p14:sldId id="293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13" autoAdjust="0"/>
  </p:normalViewPr>
  <p:slideViewPr>
    <p:cSldViewPr snapToGrid="0">
      <p:cViewPr varScale="1">
        <p:scale>
          <a:sx n="49" d="100"/>
          <a:sy n="49" d="100"/>
        </p:scale>
        <p:origin x="1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3F7E7-2B7A-482B-BDF3-9A22D6AE5BC3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03D3-39BE-4EEB-835C-D6786EB1F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03D3-39BE-4EEB-835C-D6786EB1FB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81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8CA7-E9CC-4491-882B-3CC4DEF2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DDC01-3098-4BDC-9B25-7CDE9FA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F273-BC1C-470C-87FC-D228FE1B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C9DD-F8EE-4306-92E8-A25EC792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B08E-FBCB-4ED7-A290-E345D79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4DBD-AB08-4FE7-83E7-9472E477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C6F1-1554-42B1-A9D5-3FBB55CE7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BB06-B9F9-463C-A31C-F7BB0DA4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66F9-3C98-42A8-AB11-62C1A8D0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B76C-9019-40F5-AE73-2BE596D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4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66F90-1C76-44CC-A921-31621757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06C5C-0893-4745-8CD0-71A83F01B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1704-E898-48E2-B677-60F2436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EB9D-0DB6-4BBC-A5C8-F1C71B0F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3BB6-E3D1-4A8D-A178-209ADA09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4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F04D-87BB-40B6-8886-589D43A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63E8-44E9-4787-9095-CEEB3F0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C92C-6A70-4795-A34F-698F58D0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9ED6-AD22-4978-A037-86E8D80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EE874-0E50-497B-B231-F31BB77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7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39D4-452A-4732-A15F-45C548FF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7DC7A-71BB-45BC-892D-17F3466B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71F69-5D3B-4D27-9E3C-910BEBC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4CBA-402D-49B6-A679-0126F93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6B3E-23D3-4AE6-AE56-1D1D8B18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12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4486-4DF2-456B-85BB-A68BBD14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57BC-DDDA-4122-9FE7-307B5CD6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218D4-2C07-4E1C-B8FC-D82D7088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14D3-8F8C-4073-8910-2F372DEC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AC3-B665-4D74-B272-19B8F2D5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C721E-5A9A-4493-869D-ED27A19A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0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4CA6-0DCB-48A2-B984-5493F93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95D29-08ED-43FD-A109-6008D983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4B4D2-1CB6-435A-8832-1DB2EE410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C0783-1080-4BD1-ACA2-62218F2FF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11E3-D186-424B-9D5B-AF66C09C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268E6-D9FC-4815-B9C7-CB94E51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54BEA-46BD-4B94-B519-488747FE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CF99E-C197-4BF8-B813-D34ADAA7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7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5C8-9144-4665-B94E-4846010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DE941-F28E-4543-B060-02BB9BCE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F7D02-BA7E-4EAF-A53D-A97542C7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1C450-5E21-49E7-8AEB-43590D19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3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24A96-DD8C-4A3A-B168-550FA6F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8A988-FE74-4553-9F07-83FDDE51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B3DF-6370-4CB5-951A-19C8BAC7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76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4D09-FEA7-4EE6-9A49-30090290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5612-CE17-46DE-BC97-3A68AC99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D8EF-F009-4DC3-A98A-76793447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27768-5ECF-48D6-891D-648BFB9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3894A-DED9-4220-979A-1BF9010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862F2-719B-432D-948F-0232260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1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824E-897B-4321-AAF8-F926234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607DF-24CA-4AA0-B8DE-F1EA0EF19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476E-6220-49DC-8D59-7DA18CC0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0FC5D-2D77-48D3-9F20-64A656E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64CB-313B-4D6F-B1A4-B8A82C0E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6C911-12D9-4955-BDDB-96D27A8C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1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FEF89-8490-41E0-8987-F6993CE8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5E39-B060-4784-85F5-4301EEE7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05C2-92E1-471A-BD78-E43EB011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CB2B-5AB3-4BF4-9327-E30B444D758A}" type="datetimeFigureOut">
              <a:rPr lang="ru-RU" smtClean="0"/>
              <a:t>06.03.2020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2F39-026D-4BC3-960D-084E95DE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A6E-14D6-4792-8848-EB3BAFE2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course.fast.ai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u/albumentatio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2DBC-4C63-4A62-9EB4-633560A2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Kaggle Inclass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mage result for Kaggle In class">
            <a:extLst>
              <a:ext uri="{FF2B5EF4-FFF2-40B4-BE49-F238E27FC236}">
                <a16:creationId xmlns:a16="http://schemas.microsoft.com/office/drawing/2014/main" id="{846F1CA5-BF70-4567-B0E8-DC4C1EB4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1963220"/>
            <a:ext cx="4047843" cy="15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1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024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486936A-222D-4177-A8E3-C3AC78F5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3" y="1341849"/>
            <a:ext cx="3502262" cy="26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0604242-DEBC-4A37-944F-6F56080F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9" y="4028894"/>
            <a:ext cx="3600890" cy="27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ample of Train and Validation Learning Curves Showing an Overfit Model">
            <a:extLst>
              <a:ext uri="{FF2B5EF4-FFF2-40B4-BE49-F238E27FC236}">
                <a16:creationId xmlns:a16="http://schemas.microsoft.com/office/drawing/2014/main" id="{E093B109-7C20-499D-879A-E54FA5A3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8" y="1199895"/>
            <a:ext cx="3880810" cy="29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rain and Validation Learning Curves Showing a Good Fit">
            <a:extLst>
              <a:ext uri="{FF2B5EF4-FFF2-40B4-BE49-F238E27FC236}">
                <a16:creationId xmlns:a16="http://schemas.microsoft.com/office/drawing/2014/main" id="{3BF5014A-6B5B-4356-A3F0-6D426BAD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60" y="4004263"/>
            <a:ext cx="3732628" cy="27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F00C4-02C9-4D84-8854-5B888D36A4EE}"/>
              </a:ext>
            </a:extLst>
          </p:cNvPr>
          <p:cNvSpPr txBox="1"/>
          <p:nvPr/>
        </p:nvSpPr>
        <p:spPr>
          <a:xfrm>
            <a:off x="2562447" y="5379228"/>
            <a:ext cx="2791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сложная модель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Дольше тренировать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56AC2-5BBD-4A39-AA0A-9FC5C276FE3F}"/>
              </a:ext>
            </a:extLst>
          </p:cNvPr>
          <p:cNvSpPr txBox="1"/>
          <p:nvPr/>
        </p:nvSpPr>
        <p:spPr>
          <a:xfrm>
            <a:off x="6598108" y="2189104"/>
            <a:ext cx="280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Сильнее регуляризация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40346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260BEEE3-6182-4F46-AFFD-0E99ACE0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91" y="3840903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3314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B7225EAC-0B14-4C4E-A584-378498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4" y="1219236"/>
            <a:ext cx="3884429" cy="29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1D4AE782-E3A1-46AC-A473-568D032A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26" y="1229870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345CD-865D-4F31-ACD2-F91309995961}"/>
              </a:ext>
            </a:extLst>
          </p:cNvPr>
          <p:cNvSpPr txBox="1"/>
          <p:nvPr/>
        </p:nvSpPr>
        <p:spPr>
          <a:xfrm>
            <a:off x="7607003" y="4525377"/>
            <a:ext cx="3482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 таких как тест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ru-RU" dirty="0"/>
              <a:t>данные из </a:t>
            </a:r>
            <a:r>
              <a:rPr lang="en-US" dirty="0"/>
              <a:t>google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ru-RU" dirty="0"/>
              <a:t>данные – фото с телефона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4A98-37CE-4093-A99B-0BBB6B1B28CA}"/>
              </a:ext>
            </a:extLst>
          </p:cNvPr>
          <p:cNvSpPr txBox="1"/>
          <p:nvPr/>
        </p:nvSpPr>
        <p:spPr>
          <a:xfrm>
            <a:off x="6284174" y="1027906"/>
            <a:ext cx="428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Нерепрезентативные </a:t>
            </a:r>
            <a:r>
              <a:rPr lang="en-US" dirty="0"/>
              <a:t>train </a:t>
            </a:r>
            <a:r>
              <a:rPr lang="ru-RU" dirty="0"/>
              <a:t>и</a:t>
            </a:r>
            <a:r>
              <a:rPr lang="en-US" dirty="0"/>
              <a:t> test </a:t>
            </a:r>
            <a:r>
              <a:rPr lang="ru-RU" dirty="0"/>
              <a:t>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250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A93E-22D0-4F18-B044-811997E9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Tensorboard</a:t>
            </a:r>
            <a:endParaRPr lang="ru-RU" dirty="0"/>
          </a:p>
        </p:txBody>
      </p:sp>
      <p:pic>
        <p:nvPicPr>
          <p:cNvPr id="5122" name="Picture 2" descr="Image result for Tensorboard">
            <a:extLst>
              <a:ext uri="{FF2B5EF4-FFF2-40B4-BE49-F238E27FC236}">
                <a16:creationId xmlns:a16="http://schemas.microsoft.com/office/drawing/2014/main" id="{022BD941-5685-4CC7-B770-314ACC55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05" y="1690688"/>
            <a:ext cx="7835445" cy="44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51EB-50E1-4C4A-A982-81FD6BBD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Learning Rate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B781-05C4-4103-987D-E7FD8DF9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r>
              <a:rPr lang="ru-RU" dirty="0"/>
              <a:t>Если выбрать слишком низким – веса не будут обновляться, если слишком большим – повлечет расходимость</a:t>
            </a:r>
          </a:p>
        </p:txBody>
      </p:sp>
      <p:pic>
        <p:nvPicPr>
          <p:cNvPr id="1028" name="Picture 4" descr="https://cdn-images-1.medium.com/max/800/1*opYucgdX-nrRtQ0YiFjrgQ.png">
            <a:extLst>
              <a:ext uri="{FF2B5EF4-FFF2-40B4-BE49-F238E27FC236}">
                <a16:creationId xmlns:a16="http://schemas.microsoft.com/office/drawing/2014/main" id="{299E1B7E-1D2B-4A4C-AB70-A79EA37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3" y="3312189"/>
            <a:ext cx="5067631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0DD48-4A62-44B1-BC97-0A01E731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58" y="3429000"/>
            <a:ext cx="6191116" cy="31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8015-7245-469E-A46A-47F27EFC3C23}"/>
              </a:ext>
            </a:extLst>
          </p:cNvPr>
          <p:cNvSpPr txBox="1"/>
          <p:nvPr/>
        </p:nvSpPr>
        <p:spPr>
          <a:xfrm>
            <a:off x="5935518" y="5949489"/>
            <a:ext cx="241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Min, Max LR ?</a:t>
            </a:r>
          </a:p>
          <a:p>
            <a:r>
              <a:rPr lang="ru-RU" dirty="0"/>
              <a:t>По метрике – 13 слайд</a:t>
            </a:r>
          </a:p>
          <a:p>
            <a:r>
              <a:rPr lang="ru-RU" dirty="0"/>
              <a:t>Задание настроить </a:t>
            </a:r>
          </a:p>
        </p:txBody>
      </p:sp>
    </p:spTree>
    <p:extLst>
      <p:ext uri="{BB962C8B-B14F-4D97-AF65-F5344CB8AC3E}">
        <p14:creationId xmlns:p14="http://schemas.microsoft.com/office/powerpoint/2010/main" val="54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93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Соберем ансамбль!</a:t>
            </a:r>
          </a:p>
        </p:txBody>
      </p:sp>
      <p:pic>
        <p:nvPicPr>
          <p:cNvPr id="9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C0D467FB-139A-4AC6-9CA6-66B8B5E86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7" y="2153317"/>
            <a:ext cx="5927278" cy="35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F270C3-4046-46E5-941E-F0A687BE2416}"/>
              </a:ext>
            </a:extLst>
          </p:cNvPr>
          <p:cNvSpPr/>
          <p:nvPr/>
        </p:nvSpPr>
        <p:spPr>
          <a:xfrm>
            <a:off x="2828260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B78C7-1EAF-4789-B34F-5B6E15013149}"/>
              </a:ext>
            </a:extLst>
          </p:cNvPr>
          <p:cNvSpPr/>
          <p:nvPr/>
        </p:nvSpPr>
        <p:spPr>
          <a:xfrm>
            <a:off x="4182139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E6C3F-B670-4C55-9511-06C184FFE1CB}"/>
              </a:ext>
            </a:extLst>
          </p:cNvPr>
          <p:cNvSpPr/>
          <p:nvPr/>
        </p:nvSpPr>
        <p:spPr>
          <a:xfrm>
            <a:off x="5536018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21D80-4048-440B-A398-2892B9833CEA}"/>
              </a:ext>
            </a:extLst>
          </p:cNvPr>
          <p:cNvCxnSpPr>
            <a:stCxn id="12" idx="7"/>
          </p:cNvCxnSpPr>
          <p:nvPr/>
        </p:nvCxnSpPr>
        <p:spPr>
          <a:xfrm flipV="1">
            <a:off x="5771981" y="3583172"/>
            <a:ext cx="1787768" cy="1343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833F4-C73A-46CD-9C29-D7C893F2C13B}"/>
              </a:ext>
            </a:extLst>
          </p:cNvPr>
          <p:cNvCxnSpPr/>
          <p:nvPr/>
        </p:nvCxnSpPr>
        <p:spPr>
          <a:xfrm flipV="1">
            <a:off x="4320363" y="3429000"/>
            <a:ext cx="2877879" cy="15842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3525C-8281-4FAF-8475-C60CB78CE012}"/>
              </a:ext>
            </a:extLst>
          </p:cNvPr>
          <p:cNvCxnSpPr>
            <a:stCxn id="3" idx="0"/>
          </p:cNvCxnSpPr>
          <p:nvPr/>
        </p:nvCxnSpPr>
        <p:spPr>
          <a:xfrm flipV="1">
            <a:off x="2966484" y="3157870"/>
            <a:ext cx="4159376" cy="1733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7349F-D362-42CB-9916-6EBA182E8C6A}"/>
              </a:ext>
            </a:extLst>
          </p:cNvPr>
          <p:cNvSpPr txBox="1"/>
          <p:nvPr/>
        </p:nvSpPr>
        <p:spPr>
          <a:xfrm>
            <a:off x="7336466" y="2721398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Усредняем прогнозы моделей в этих минимумах!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F159E-7D10-43FB-9A69-95C78CF02D34}"/>
              </a:ext>
            </a:extLst>
          </p:cNvPr>
          <p:cNvSpPr txBox="1"/>
          <p:nvPr/>
        </p:nvSpPr>
        <p:spPr>
          <a:xfrm>
            <a:off x="7264084" y="4273751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Иногда докидывает, но как повезет!</a:t>
            </a:r>
          </a:p>
        </p:txBody>
      </p:sp>
    </p:spTree>
    <p:extLst>
      <p:ext uri="{BB962C8B-B14F-4D97-AF65-F5344CB8AC3E}">
        <p14:creationId xmlns:p14="http://schemas.microsoft.com/office/powerpoint/2010/main" val="47962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6CD5-10BE-4972-9FDE-E289FDF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Анализируйте ошибки</a:t>
            </a:r>
          </a:p>
        </p:txBody>
      </p:sp>
      <p:pic>
        <p:nvPicPr>
          <p:cNvPr id="8194" name="Picture 2" descr="https://cdn-images-1.medium.com/max/800/1*QvngSl10aF_TXajUR5Ba3g.png">
            <a:extLst>
              <a:ext uri="{FF2B5EF4-FFF2-40B4-BE49-F238E27FC236}">
                <a16:creationId xmlns:a16="http://schemas.microsoft.com/office/drawing/2014/main" id="{78A6DB03-64B6-42FB-BFE9-FA199238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" y="1922794"/>
            <a:ext cx="5749491" cy="41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800/1*-9muxMcJCFoly8_QJ3CMCw.png">
            <a:extLst>
              <a:ext uri="{FF2B5EF4-FFF2-40B4-BE49-F238E27FC236}">
                <a16:creationId xmlns:a16="http://schemas.microsoft.com/office/drawing/2014/main" id="{373B64AF-901F-4CBC-86E4-CA7558BD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30" y="1396370"/>
            <a:ext cx="5167962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0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6E2B-4448-486B-996F-165E54FB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6468F-064E-4863-A42B-EF7AE43AF046}"/>
              </a:ext>
            </a:extLst>
          </p:cNvPr>
          <p:cNvSpPr/>
          <p:nvPr/>
        </p:nvSpPr>
        <p:spPr>
          <a:xfrm>
            <a:off x="838200" y="1469295"/>
            <a:ext cx="92593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Вы можете использовать информацию о структуре немаркированных данных для улучшения модели</a:t>
            </a:r>
          </a:p>
          <a:p>
            <a:endParaRPr lang="ru-RU" sz="2200" dirty="0"/>
          </a:p>
          <a:p>
            <a:r>
              <a:rPr lang="ru-RU" sz="2200" dirty="0"/>
              <a:t>Часто показывают рисунок, демонстрирующий, что разделяющая поверхность может быть более сложной в зависимости от того, где находятся (немаркированные) данные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9DE39BEB-424D-4A6C-B3B1-0A63028F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29" y="3592953"/>
            <a:ext cx="7334973" cy="30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7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4F04-C41A-4A04-B576-A419FE1B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датасета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F0C1A-F50E-460F-8795-5B5167187BB4}"/>
              </a:ext>
            </a:extLst>
          </p:cNvPr>
          <p:cNvSpPr txBox="1"/>
          <p:nvPr/>
        </p:nvSpPr>
        <p:spPr>
          <a:xfrm>
            <a:off x="731874" y="159499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Некоторые задачи могут звучать одинаково, но каждая задача индивидуальна</a:t>
            </a:r>
            <a:r>
              <a:rPr lang="en-US" dirty="0"/>
              <a:t>: </a:t>
            </a:r>
            <a:r>
              <a:rPr lang="ru-RU" dirty="0"/>
              <a:t>лики, несбалансированный датасет, малый объем выборки, качество разметки, специфическая метрика </a:t>
            </a:r>
          </a:p>
        </p:txBody>
      </p:sp>
      <p:pic>
        <p:nvPicPr>
          <p:cNvPr id="3076" name="Picture 4" descr="https://cdn-images-1.medium.com/max/1200/1*JbKxOf-agdACUphbP-Yztg.png">
            <a:extLst>
              <a:ext uri="{FF2B5EF4-FFF2-40B4-BE49-F238E27FC236}">
                <a16:creationId xmlns:a16="http://schemas.microsoft.com/office/drawing/2014/main" id="{099A625A-3CAD-4AB6-9A23-66E6D012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35" y="2241326"/>
            <a:ext cx="6856412" cy="45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V5C9piJvHcsV-dqLuVpOPQ.png">
            <a:extLst>
              <a:ext uri="{FF2B5EF4-FFF2-40B4-BE49-F238E27FC236}">
                <a16:creationId xmlns:a16="http://schemas.microsoft.com/office/drawing/2014/main" id="{D587424D-7963-4FE7-A7D5-2F5F4882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" y="2791964"/>
            <a:ext cx="4630659" cy="35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6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17DE-9665-4D0E-9E45-17AACCE9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Semi-supervised learning </a:t>
            </a:r>
            <a:br>
              <a:rPr lang="en-US" dirty="0"/>
            </a:br>
            <a:r>
              <a:rPr lang="en-US" dirty="0"/>
              <a:t>Pseudo labeling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65BB9-822F-4892-9FF0-3BD67ED0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51926"/>
            <a:ext cx="5259978" cy="534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5A3E6-CCE0-4645-982E-8814FE49E571}"/>
              </a:ext>
            </a:extLst>
          </p:cNvPr>
          <p:cNvSpPr/>
          <p:nvPr/>
        </p:nvSpPr>
        <p:spPr>
          <a:xfrm>
            <a:off x="709749" y="1835727"/>
            <a:ext cx="43194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Возьмите модель, которую вы использовали со своим тренировочным набором, и она дала вам хорошие результаты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Используйте ее для получения ответов на неразмеченном наборе данных для получения псевдо-меток. Выберите только те примеры псевдо-меток, в которых модель уверена больше всего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Наконец, обучите модель так же, как вы делали это раньше с тренировочным набором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Проделайте несколько итераций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18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7476-0011-4D4C-AD8D-B650B140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Fastai </a:t>
            </a:r>
            <a:endParaRPr lang="ru-RU" dirty="0"/>
          </a:p>
        </p:txBody>
      </p:sp>
      <p:pic>
        <p:nvPicPr>
          <p:cNvPr id="1026" name="Picture 2" descr="Image result for fastai">
            <a:extLst>
              <a:ext uri="{FF2B5EF4-FFF2-40B4-BE49-F238E27FC236}">
                <a16:creationId xmlns:a16="http://schemas.microsoft.com/office/drawing/2014/main" id="{133A8DD6-67AB-4EBC-9CA1-C5931E35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45" y="1453364"/>
            <a:ext cx="7023229" cy="39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orch">
            <a:extLst>
              <a:ext uri="{FF2B5EF4-FFF2-40B4-BE49-F238E27FC236}">
                <a16:creationId xmlns:a16="http://schemas.microsoft.com/office/drawing/2014/main" id="{1DC3ACCD-ACB5-4661-87A0-E2113A8C0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67" y="4344351"/>
            <a:ext cx="2497880" cy="112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AD32E-6B55-4C0F-BD54-10E082050363}"/>
              </a:ext>
            </a:extLst>
          </p:cNvPr>
          <p:cNvSpPr txBox="1"/>
          <p:nvPr/>
        </p:nvSpPr>
        <p:spPr>
          <a:xfrm>
            <a:off x="5108288" y="5376186"/>
            <a:ext cx="6716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FASTAI = Transfer Learning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6EDA7-3C9E-48DE-81AA-F997B032AA64}"/>
              </a:ext>
            </a:extLst>
          </p:cNvPr>
          <p:cNvSpPr txBox="1"/>
          <p:nvPr/>
        </p:nvSpPr>
        <p:spPr>
          <a:xfrm>
            <a:off x="496389" y="1490955"/>
            <a:ext cx="660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Jeremy Howard, </a:t>
            </a:r>
            <a:r>
              <a:rPr lang="en-US" sz="3200" dirty="0">
                <a:hlinkClick r:id="rId4"/>
              </a:rPr>
              <a:t>https://course.fast.ai/</a:t>
            </a:r>
            <a:endParaRPr lang="ru-RU" sz="3200" dirty="0"/>
          </a:p>
        </p:txBody>
      </p:sp>
      <p:pic>
        <p:nvPicPr>
          <p:cNvPr id="1030" name="Picture 6" descr="Image result for Jeremy Howard">
            <a:extLst>
              <a:ext uri="{FF2B5EF4-FFF2-40B4-BE49-F238E27FC236}">
                <a16:creationId xmlns:a16="http://schemas.microsoft.com/office/drawing/2014/main" id="{02B856D4-7C47-4DD7-B053-9EB2A552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7" y="2197442"/>
            <a:ext cx="3846079" cy="40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7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B490-0048-4253-8F03-7F47A7A2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и просмотр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28465-C773-45CD-B7E3-85E390AABC91}"/>
              </a:ext>
            </a:extLst>
          </p:cNvPr>
          <p:cNvSpPr txBox="1"/>
          <p:nvPr/>
        </p:nvSpPr>
        <p:spPr>
          <a:xfrm>
            <a:off x="838200" y="1560059"/>
            <a:ext cx="11113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Fastai</a:t>
            </a:r>
            <a:r>
              <a:rPr lang="ru-RU" sz="3200" dirty="0"/>
              <a:t> для удобства</a:t>
            </a:r>
            <a:r>
              <a:rPr lang="en-US" sz="3200" dirty="0"/>
              <a:t> </a:t>
            </a:r>
            <a:r>
              <a:rPr lang="ru-RU" sz="3200" dirty="0"/>
              <a:t>оперирует группами данных </a:t>
            </a:r>
            <a:r>
              <a:rPr lang="en-US" sz="3200" b="1" dirty="0"/>
              <a:t>databunches</a:t>
            </a:r>
            <a:endParaRPr lang="ru-RU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ImageDataBunch.from_folder</a:t>
            </a:r>
            <a:r>
              <a:rPr lang="ru-RU" sz="3200" dirty="0"/>
              <a:t> можно использовать</a:t>
            </a:r>
          </a:p>
          <a:p>
            <a:r>
              <a:rPr lang="ru-RU" sz="3200" dirty="0"/>
              <a:t>для загрузки данных со следующей структурой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0B80A-753C-41C0-AE6F-0DB75B297981}"/>
              </a:ext>
            </a:extLst>
          </p:cNvPr>
          <p:cNvSpPr/>
          <p:nvPr/>
        </p:nvSpPr>
        <p:spPr>
          <a:xfrm>
            <a:off x="4171951" y="3506764"/>
            <a:ext cx="7029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= ImageDataBunch.from_folder(path, train='.', </a:t>
            </a:r>
            <a:r>
              <a:rPr lang="en-US" dirty="0" err="1"/>
              <a:t>valid_pct</a:t>
            </a:r>
            <a:r>
              <a:rPr lang="en-US" dirty="0"/>
              <a:t>=0.2, seed=42, </a:t>
            </a:r>
            <a:r>
              <a:rPr lang="en-US" dirty="0" err="1"/>
              <a:t>ds_tfms</a:t>
            </a:r>
            <a:r>
              <a:rPr lang="en-US" dirty="0"/>
              <a:t>=</a:t>
            </a:r>
            <a:r>
              <a:rPr lang="en-US" dirty="0" err="1"/>
              <a:t>get_transforms</a:t>
            </a:r>
            <a:r>
              <a:rPr lang="en-US" dirty="0"/>
              <a:t>(), size=224, </a:t>
            </a:r>
            <a:r>
              <a:rPr lang="en-US" dirty="0" err="1"/>
              <a:t>num_workers</a:t>
            </a:r>
            <a:r>
              <a:rPr lang="en-US" dirty="0"/>
              <a:t>=4).normalize(</a:t>
            </a:r>
            <a:r>
              <a:rPr lang="en-US" dirty="0" err="1"/>
              <a:t>imagenet_stats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A2ADA-573F-4890-B19E-B584FCC4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55" y="3291227"/>
            <a:ext cx="2400300" cy="2847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272E-2539-49B3-86C5-6E9570396D58}"/>
              </a:ext>
            </a:extLst>
          </p:cNvPr>
          <p:cNvSpPr txBox="1"/>
          <p:nvPr/>
        </p:nvSpPr>
        <p:spPr>
          <a:xfrm>
            <a:off x="4171951" y="5567490"/>
            <a:ext cx="620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 другой структурой данных будут проблемы!</a:t>
            </a:r>
          </a:p>
        </p:txBody>
      </p:sp>
    </p:spTree>
    <p:extLst>
      <p:ext uri="{BB962C8B-B14F-4D97-AF65-F5344CB8AC3E}">
        <p14:creationId xmlns:p14="http://schemas.microsoft.com/office/powerpoint/2010/main" val="275482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A81C-23EB-4084-B8E4-E09C48DE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предобученных лернеров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4E2CD-26F4-4323-A7FD-A389276E4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769" y="1690688"/>
            <a:ext cx="7920306" cy="774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83718-0C62-4926-AD3D-F51A7523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69" y="2782117"/>
            <a:ext cx="9031936" cy="77454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720A19A-C346-46E1-AD23-524998A9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91" y="3873546"/>
            <a:ext cx="4336683" cy="24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earning rates to use in a cycle">
            <a:extLst>
              <a:ext uri="{FF2B5EF4-FFF2-40B4-BE49-F238E27FC236}">
                <a16:creationId xmlns:a16="http://schemas.microsoft.com/office/drawing/2014/main" id="{41ECDF09-491C-4540-8416-F4F1EC74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28" y="3429000"/>
            <a:ext cx="45339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2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2800-B694-467A-9F68-CEB46634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LR vs One-cycle policy</a:t>
            </a:r>
            <a:endParaRPr lang="ru-RU" dirty="0"/>
          </a:p>
        </p:txBody>
      </p:sp>
      <p:pic>
        <p:nvPicPr>
          <p:cNvPr id="13314" name="Picture 2" descr="Losses during a full cycle">
            <a:extLst>
              <a:ext uri="{FF2B5EF4-FFF2-40B4-BE49-F238E27FC236}">
                <a16:creationId xmlns:a16="http://schemas.microsoft.com/office/drawing/2014/main" id="{529CD422-AD41-4772-8697-B316E063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" y="1902993"/>
            <a:ext cx="5577699" cy="372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osses during a full cycle">
            <a:extLst>
              <a:ext uri="{FF2B5EF4-FFF2-40B4-BE49-F238E27FC236}">
                <a16:creationId xmlns:a16="http://schemas.microsoft.com/office/drawing/2014/main" id="{C90A0E17-8C10-4C2F-BA30-1A4E02D5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4613"/>
            <a:ext cx="5577698" cy="36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14BD7-B676-4B91-B012-B89E13295694}"/>
              </a:ext>
            </a:extLst>
          </p:cNvPr>
          <p:cNvSpPr txBox="1"/>
          <p:nvPr/>
        </p:nvSpPr>
        <p:spPr>
          <a:xfrm>
            <a:off x="1815736" y="5637048"/>
            <a:ext cx="295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Constant learning rate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65AEB-4ED1-48AD-BB55-47F810161EC1}"/>
              </a:ext>
            </a:extLst>
          </p:cNvPr>
          <p:cNvSpPr txBox="1"/>
          <p:nvPr/>
        </p:nvSpPr>
        <p:spPr>
          <a:xfrm>
            <a:off x="7774213" y="5660452"/>
            <a:ext cx="222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One-cycle policy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887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6AC2-08AA-47FE-B58E-E53C9047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 use one learning rate, use many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07B5EF-8B35-4D27-A9D5-EC3B8E0C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4301"/>
            <a:ext cx="10251174" cy="35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57D77B-431C-4EE3-BCB5-D3586B34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19" y="4376648"/>
            <a:ext cx="6620557" cy="21162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D48C8-0D99-4F56-B875-0E54B163CF09}"/>
              </a:ext>
            </a:extLst>
          </p:cNvPr>
          <p:cNvSpPr/>
          <p:nvPr/>
        </p:nvSpPr>
        <p:spPr>
          <a:xfrm>
            <a:off x="1408019" y="5248431"/>
            <a:ext cx="3177044" cy="3163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4462A3-0C0D-496F-BEDE-50D2D9FCA036}"/>
              </a:ext>
            </a:extLst>
          </p:cNvPr>
          <p:cNvSpPr/>
          <p:nvPr/>
        </p:nvSpPr>
        <p:spPr>
          <a:xfrm>
            <a:off x="1408019" y="5947318"/>
            <a:ext cx="3177044" cy="3163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226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9FAD-D66F-4C51-975F-24252C0E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оптимального </a:t>
            </a:r>
            <a:r>
              <a:rPr lang="en-US" dirty="0"/>
              <a:t>learning rate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0298-4123-442C-A808-36167685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30" y="1646782"/>
            <a:ext cx="6950936" cy="1440739"/>
          </a:xfrm>
          <a:prstGeom prst="rect">
            <a:avLst/>
          </a:prstGeom>
        </p:spPr>
      </p:pic>
      <p:pic>
        <p:nvPicPr>
          <p:cNvPr id="5122" name="Picture 2" descr="The learning rate is increased exponentially with every iteration">
            <a:extLst>
              <a:ext uri="{FF2B5EF4-FFF2-40B4-BE49-F238E27FC236}">
                <a16:creationId xmlns:a16="http://schemas.microsoft.com/office/drawing/2014/main" id="{5863B6C7-83D1-4ABC-846C-6062BA64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48" y="3285309"/>
            <a:ext cx="5239511" cy="33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nd where the loss is still decreasing but has not plateaued.">
            <a:extLst>
              <a:ext uri="{FF2B5EF4-FFF2-40B4-BE49-F238E27FC236}">
                <a16:creationId xmlns:a16="http://schemas.microsoft.com/office/drawing/2014/main" id="{CBBE1956-501E-4DB7-8A60-CBD6233F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613" y="3285309"/>
            <a:ext cx="5432187" cy="344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6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9FAD-D66F-4C51-975F-24252C0E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Косинусный отжиг</a:t>
            </a:r>
          </a:p>
        </p:txBody>
      </p:sp>
      <p:pic>
        <p:nvPicPr>
          <p:cNvPr id="6146" name="Picture 2" descr="As we increase x, we see cosine(x) decrease following this wavy shape.">
            <a:extLst>
              <a:ext uri="{FF2B5EF4-FFF2-40B4-BE49-F238E27FC236}">
                <a16:creationId xmlns:a16="http://schemas.microsoft.com/office/drawing/2014/main" id="{14CFE085-6BC3-45C0-8DA6-CCF371111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6" y="3238954"/>
            <a:ext cx="4825395" cy="36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earning rate decreases across an epoch that takes 200 iterations">
            <a:extLst>
              <a:ext uri="{FF2B5EF4-FFF2-40B4-BE49-F238E27FC236}">
                <a16:creationId xmlns:a16="http://schemas.microsoft.com/office/drawing/2014/main" id="{D1F02B3E-241C-4FC6-9C5F-449D321A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61" y="3238954"/>
            <a:ext cx="4825394" cy="36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E4F5D-B412-4116-8692-697A6184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6" y="2262729"/>
            <a:ext cx="8001000" cy="847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B31A-1733-41DF-8B50-08DF18BCF43E}"/>
              </a:ext>
            </a:extLst>
          </p:cNvPr>
          <p:cNvSpPr txBox="1"/>
          <p:nvPr/>
        </p:nvSpPr>
        <p:spPr>
          <a:xfrm>
            <a:off x="838200" y="1482556"/>
            <a:ext cx="9784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Нужно уменьшать скорость обучения по мере приближения к минимуму</a:t>
            </a:r>
          </a:p>
        </p:txBody>
      </p:sp>
    </p:spTree>
    <p:extLst>
      <p:ext uri="{BB962C8B-B14F-4D97-AF65-F5344CB8AC3E}">
        <p14:creationId xmlns:p14="http://schemas.microsoft.com/office/powerpoint/2010/main" val="1720142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9FAD-D66F-4C51-975F-24252C0E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 </a:t>
            </a:r>
            <a:endParaRPr lang="ru-RU" dirty="0"/>
          </a:p>
        </p:txBody>
      </p:sp>
      <p:pic>
        <p:nvPicPr>
          <p:cNvPr id="7170" name="Picture 2" descr="Gradient descent can get stuck at local minima">
            <a:extLst>
              <a:ext uri="{FF2B5EF4-FFF2-40B4-BE49-F238E27FC236}">
                <a16:creationId xmlns:a16="http://schemas.microsoft.com/office/drawing/2014/main" id="{4843303E-FF72-4C24-BB25-7BFC74CE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1" y="1946366"/>
            <a:ext cx="4779936" cy="358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717B038-7F76-41CE-99AB-EB329945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45" y="1690688"/>
            <a:ext cx="5446337" cy="411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BB56B-3EAB-43B0-83F2-8DAD7D3874F5}"/>
              </a:ext>
            </a:extLst>
          </p:cNvPr>
          <p:cNvSpPr txBox="1"/>
          <p:nvPr/>
        </p:nvSpPr>
        <p:spPr>
          <a:xfrm>
            <a:off x="7955280" y="1201783"/>
            <a:ext cx="1918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Restart points</a:t>
            </a:r>
            <a:endParaRPr lang="ru-RU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AD6013-05FA-468C-B44B-209B56406983}"/>
              </a:ext>
            </a:extLst>
          </p:cNvPr>
          <p:cNvCxnSpPr/>
          <p:nvPr/>
        </p:nvCxnSpPr>
        <p:spPr>
          <a:xfrm flipH="1">
            <a:off x="7119257" y="1476103"/>
            <a:ext cx="483326" cy="47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82E46F-024E-46DD-9879-41DA2F4DB052}"/>
              </a:ext>
            </a:extLst>
          </p:cNvPr>
          <p:cNvCxnSpPr>
            <a:cxnSpLocks/>
          </p:cNvCxnSpPr>
          <p:nvPr/>
        </p:nvCxnSpPr>
        <p:spPr>
          <a:xfrm>
            <a:off x="8610397" y="1583396"/>
            <a:ext cx="0" cy="36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5C6682-EB98-4628-904A-80B6A0E83991}"/>
              </a:ext>
            </a:extLst>
          </p:cNvPr>
          <p:cNvCxnSpPr>
            <a:cxnSpLocks/>
          </p:cNvCxnSpPr>
          <p:nvPr/>
        </p:nvCxnSpPr>
        <p:spPr>
          <a:xfrm>
            <a:off x="9507178" y="1620680"/>
            <a:ext cx="366128" cy="46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1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9FAD-D66F-4C51-975F-24252C0E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Гибкий </a:t>
            </a:r>
            <a:r>
              <a:rPr lang="en-US" dirty="0"/>
              <a:t>Cyclic learning rate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D568E-05CA-4140-9548-F2FE29F1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78243" cy="3097587"/>
          </a:xfrm>
          <a:prstGeom prst="rect">
            <a:avLst/>
          </a:prstGeom>
        </p:spPr>
      </p:pic>
      <p:pic>
        <p:nvPicPr>
          <p:cNvPr id="8194" name="Picture 2" descr="Each cycle taking twice as many epochs to complete as the prior cycle">
            <a:extLst>
              <a:ext uri="{FF2B5EF4-FFF2-40B4-BE49-F238E27FC236}">
                <a16:creationId xmlns:a16="http://schemas.microsoft.com/office/drawing/2014/main" id="{6738629D-C8AD-481E-ADE4-5946499A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25" y="1690688"/>
            <a:ext cx="4703475" cy="31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03DC9-80C5-46C5-8C93-763DD91BC43F}"/>
              </a:ext>
            </a:extLst>
          </p:cNvPr>
          <p:cNvSpPr txBox="1"/>
          <p:nvPr/>
        </p:nvSpPr>
        <p:spPr>
          <a:xfrm>
            <a:off x="838200" y="5062809"/>
            <a:ext cx="9842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Сколько эпох до достижения минимального </a:t>
            </a:r>
            <a:r>
              <a:rPr lang="en-US" sz="2400" dirty="0"/>
              <a:t>learning rate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 рестарта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 конце каждого цикла длина цикла </a:t>
            </a:r>
            <a:r>
              <a:rPr lang="en-US" sz="2400" dirty="0"/>
              <a:t>cycle_len </a:t>
            </a:r>
            <a:r>
              <a:rPr lang="ru-RU" sz="2400" dirty="0"/>
              <a:t>увеличивается в два 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465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D6B3-0E1B-4A66-9778-1FC8C9D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Чек-лист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739-651F-4567-82F2-CB66E6C3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355"/>
            <a:ext cx="10995837" cy="4807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Transfer Learning (</a:t>
            </a:r>
            <a:r>
              <a:rPr lang="ru-RU" dirty="0"/>
              <a:t>всегда есть смысл начинать с натренированной сети)</a:t>
            </a:r>
          </a:p>
          <a:p>
            <a:r>
              <a:rPr lang="ru-RU" dirty="0"/>
              <a:t>Нормализация данных</a:t>
            </a:r>
          </a:p>
          <a:p>
            <a:r>
              <a:rPr lang="ru-RU" dirty="0"/>
              <a:t>Оптимизация </a:t>
            </a:r>
            <a:r>
              <a:rPr lang="en-US" dirty="0"/>
              <a:t>Adam (</a:t>
            </a:r>
            <a:r>
              <a:rPr lang="ru-RU" dirty="0"/>
              <a:t>помогает преодолевать плато)</a:t>
            </a:r>
            <a:endParaRPr lang="en-US" dirty="0"/>
          </a:p>
          <a:p>
            <a:r>
              <a:rPr lang="en-US" dirty="0"/>
              <a:t>Batch Normalization</a:t>
            </a:r>
            <a:r>
              <a:rPr lang="ru-RU" dirty="0"/>
              <a:t> (после активации</a:t>
            </a:r>
            <a:r>
              <a:rPr lang="en-US" dirty="0"/>
              <a:t>)</a:t>
            </a:r>
          </a:p>
          <a:p>
            <a:r>
              <a:rPr lang="en-US" dirty="0"/>
              <a:t>Learning rate annealing </a:t>
            </a:r>
            <a:r>
              <a:rPr lang="ru-RU" dirty="0"/>
              <a:t>на плато</a:t>
            </a:r>
            <a:r>
              <a:rPr lang="en-US" dirty="0"/>
              <a:t>, learning rate scheduler, cyclic learning rate</a:t>
            </a:r>
            <a:endParaRPr lang="ru-RU" dirty="0"/>
          </a:p>
          <a:p>
            <a:r>
              <a:rPr lang="ru-RU" dirty="0"/>
              <a:t>Перебираем гиперпараметры</a:t>
            </a:r>
            <a:r>
              <a:rPr lang="en-US" dirty="0"/>
              <a:t>: learning rate </a:t>
            </a:r>
            <a:r>
              <a:rPr lang="ru-RU" dirty="0"/>
              <a:t>– важнее всего!! </a:t>
            </a:r>
            <a:r>
              <a:rPr lang="ru-RU" u="sng" dirty="0"/>
              <a:t>Начальный </a:t>
            </a:r>
            <a:r>
              <a:rPr lang="en-US" u="sng" dirty="0"/>
              <a:t>learning rate,</a:t>
            </a:r>
            <a:r>
              <a:rPr lang="ru-RU" u="sng" dirty="0"/>
              <a:t> коэффициент </a:t>
            </a:r>
            <a:r>
              <a:rPr lang="en-US" u="sng" dirty="0"/>
              <a:t>l2 </a:t>
            </a:r>
            <a:r>
              <a:rPr lang="ru-RU" u="sng" dirty="0"/>
              <a:t>регуляризации, размер бэтча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ru-RU" dirty="0"/>
              <a:t>от этого зависит будет ли вообще что-то сходиться</a:t>
            </a:r>
            <a:r>
              <a:rPr lang="en-US" dirty="0"/>
              <a:t>!</a:t>
            </a:r>
          </a:p>
          <a:p>
            <a:r>
              <a:rPr lang="ru-RU" dirty="0"/>
              <a:t>На </a:t>
            </a:r>
            <a:r>
              <a:rPr lang="en-US" dirty="0"/>
              <a:t>Kaggle </a:t>
            </a:r>
            <a:r>
              <a:rPr lang="ru-RU" dirty="0"/>
              <a:t>побеждают с удачными аугментациями (</a:t>
            </a:r>
            <a:r>
              <a:rPr lang="en-US" dirty="0" err="1"/>
              <a:t>albumentations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Смотрим на графики тренировки</a:t>
            </a:r>
          </a:p>
          <a:p>
            <a:r>
              <a:rPr lang="ru-RU" dirty="0"/>
              <a:t>Ансамбль моделей (усреднить сильные, но разные модели это + к точности)!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6972167" y="365125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538922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E7F1-E866-4274-A6EF-EE5AFDF1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Удобная регуляризация </a:t>
            </a:r>
            <a:r>
              <a:rPr lang="en-US" dirty="0"/>
              <a:t>Dropout</a:t>
            </a:r>
            <a:endParaRPr lang="ru-RU" dirty="0"/>
          </a:p>
        </p:txBody>
      </p:sp>
      <p:pic>
        <p:nvPicPr>
          <p:cNvPr id="9218" name="Picture 2" descr="Blank spaces represent activations knocked out by dropout function.">
            <a:extLst>
              <a:ext uri="{FF2B5EF4-FFF2-40B4-BE49-F238E27FC236}">
                <a16:creationId xmlns:a16="http://schemas.microsoft.com/office/drawing/2014/main" id="{66A3B4EE-7C3E-4CD5-A284-C5752C6BE3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4" y="2872559"/>
            <a:ext cx="4439194" cy="30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A8769-38B0-42D8-A7D6-021ACE5D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" y="1546996"/>
            <a:ext cx="836295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9D8E9-8EE0-4F0C-A193-AD858068C82F}"/>
              </a:ext>
            </a:extLst>
          </p:cNvPr>
          <p:cNvSpPr txBox="1"/>
          <p:nvPr/>
        </p:nvSpPr>
        <p:spPr>
          <a:xfrm>
            <a:off x="720634" y="5996843"/>
            <a:ext cx="9222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Пробелы представляют собой активации, выбиваемые из-за </a:t>
            </a:r>
            <a:r>
              <a:rPr lang="en-US" sz="2400" dirty="0"/>
              <a:t>dropout</a:t>
            </a:r>
            <a:endParaRPr lang="ru-RU" sz="2400" dirty="0"/>
          </a:p>
        </p:txBody>
      </p:sp>
      <p:pic>
        <p:nvPicPr>
          <p:cNvPr id="9220" name="Picture 4" descr="Image result for dropout">
            <a:extLst>
              <a:ext uri="{FF2B5EF4-FFF2-40B4-BE49-F238E27FC236}">
                <a16:creationId xmlns:a16="http://schemas.microsoft.com/office/drawing/2014/main" id="{CD11BC3D-57CB-42FF-8857-327FAF15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16" y="2872559"/>
            <a:ext cx="3973305" cy="295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DB9EF7-EF74-4DC2-A49A-0DFA5AF0EC09}"/>
              </a:ext>
            </a:extLst>
          </p:cNvPr>
          <p:cNvSpPr/>
          <p:nvPr/>
        </p:nvSpPr>
        <p:spPr>
          <a:xfrm>
            <a:off x="5656216" y="1546996"/>
            <a:ext cx="914401" cy="4254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660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E7F1-E866-4274-A6EF-EE5AFDF1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10703" cy="1325563"/>
          </a:xfrm>
        </p:spPr>
        <p:txBody>
          <a:bodyPr>
            <a:normAutofit/>
          </a:bodyPr>
          <a:lstStyle/>
          <a:p>
            <a:r>
              <a:rPr lang="ru-RU" sz="4200" dirty="0"/>
              <a:t>Тренировка на изображениях разных размеров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F9FED-C5FA-434B-84A7-67012926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52" y="3289653"/>
            <a:ext cx="5304074" cy="3203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B7E8F-0A24-40EA-A57D-E0047CCB8AC9}"/>
              </a:ext>
            </a:extLst>
          </p:cNvPr>
          <p:cNvSpPr txBox="1"/>
          <p:nvPr/>
        </p:nvSpPr>
        <p:spPr>
          <a:xfrm>
            <a:off x="838199" y="1526451"/>
            <a:ext cx="11163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Обучение сначала на меньших размерах изображения, затем увеличении размера </a:t>
            </a:r>
          </a:p>
          <a:p>
            <a:r>
              <a:rPr lang="ru-RU" sz="2400" dirty="0"/>
              <a:t>и повторном обучении той же модели –</a:t>
            </a:r>
          </a:p>
          <a:p>
            <a:r>
              <a:rPr lang="ru-RU" sz="3200" b="1" dirty="0"/>
              <a:t>предотвращает </a:t>
            </a:r>
            <a:r>
              <a:rPr lang="en-US" sz="3200" b="1" dirty="0"/>
              <a:t>overfitting</a:t>
            </a:r>
            <a:r>
              <a:rPr lang="ru-RU" sz="3200" b="1" dirty="0"/>
              <a:t>, повышает точность</a:t>
            </a:r>
          </a:p>
        </p:txBody>
      </p:sp>
      <p:pic>
        <p:nvPicPr>
          <p:cNvPr id="10242" name="Picture 2" descr="Image result for different image sizes">
            <a:extLst>
              <a:ext uri="{FF2B5EF4-FFF2-40B4-BE49-F238E27FC236}">
                <a16:creationId xmlns:a16="http://schemas.microsoft.com/office/drawing/2014/main" id="{493279F0-6286-40DA-97A4-1D73D85F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7" y="3137058"/>
            <a:ext cx="5104623" cy="33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4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5B8A-DAC1-4471-A439-117511CF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time augmentation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113BE-6634-4047-9504-AE276472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79" y="3004048"/>
            <a:ext cx="3629025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A469D-4E3C-4957-87C7-4E76A20C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93" y="3147703"/>
            <a:ext cx="3824177" cy="16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5BB7B-EFB8-4E25-80A1-7C390E89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399" y="1413978"/>
            <a:ext cx="1250766" cy="17035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E4D10-60D6-4E94-86AA-8EF024651285}"/>
              </a:ext>
            </a:extLst>
          </p:cNvPr>
          <p:cNvCxnSpPr/>
          <p:nvPr/>
        </p:nvCxnSpPr>
        <p:spPr>
          <a:xfrm>
            <a:off x="8027900" y="4656446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99533-0342-4AAB-AB04-21D286D32C29}"/>
              </a:ext>
            </a:extLst>
          </p:cNvPr>
          <p:cNvCxnSpPr/>
          <p:nvPr/>
        </p:nvCxnSpPr>
        <p:spPr>
          <a:xfrm>
            <a:off x="9225831" y="4637443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ADC5B1-722D-4AB9-8D09-C373D1141C73}"/>
              </a:ext>
            </a:extLst>
          </p:cNvPr>
          <p:cNvCxnSpPr/>
          <p:nvPr/>
        </p:nvCxnSpPr>
        <p:spPr>
          <a:xfrm>
            <a:off x="10540729" y="4637443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20CA40-DB51-4BFF-B486-6B6CB27774E7}"/>
              </a:ext>
            </a:extLst>
          </p:cNvPr>
          <p:cNvSpPr txBox="1"/>
          <p:nvPr/>
        </p:nvSpPr>
        <p:spPr>
          <a:xfrm>
            <a:off x="8520706" y="1131503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в </a:t>
            </a:r>
            <a:r>
              <a:rPr lang="en-US" dirty="0"/>
              <a:t>test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06E42-8E9B-4EF6-B8D0-D7A7952049B2}"/>
              </a:ext>
            </a:extLst>
          </p:cNvPr>
          <p:cNvSpPr txBox="1"/>
          <p:nvPr/>
        </p:nvSpPr>
        <p:spPr>
          <a:xfrm>
            <a:off x="6915149" y="502934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AB40B-E1C4-4C90-8B68-972057105CBC}"/>
              </a:ext>
            </a:extLst>
          </p:cNvPr>
          <p:cNvSpPr txBox="1"/>
          <p:nvPr/>
        </p:nvSpPr>
        <p:spPr>
          <a:xfrm>
            <a:off x="8096966" y="502934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963E1-A1F2-4E66-9526-3D9FA33FAD51}"/>
              </a:ext>
            </a:extLst>
          </p:cNvPr>
          <p:cNvSpPr txBox="1"/>
          <p:nvPr/>
        </p:nvSpPr>
        <p:spPr>
          <a:xfrm>
            <a:off x="9394139" y="502934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29E44-036C-444B-BF49-6D96175A0E9B}"/>
              </a:ext>
            </a:extLst>
          </p:cNvPr>
          <p:cNvSpPr txBox="1"/>
          <p:nvPr/>
        </p:nvSpPr>
        <p:spPr>
          <a:xfrm>
            <a:off x="7234166" y="571713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 0.88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589DE-9377-42EB-8E98-AE11C3D669C9}"/>
              </a:ext>
            </a:extLst>
          </p:cNvPr>
          <p:cNvSpPr txBox="1"/>
          <p:nvPr/>
        </p:nvSpPr>
        <p:spPr>
          <a:xfrm>
            <a:off x="8605578" y="570949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0.90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E8D6E-77D1-4F56-BAA3-039D5FA09F25}"/>
              </a:ext>
            </a:extLst>
          </p:cNvPr>
          <p:cNvSpPr txBox="1"/>
          <p:nvPr/>
        </p:nvSpPr>
        <p:spPr>
          <a:xfrm>
            <a:off x="9976991" y="569265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= 0.81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6D7C5-72BA-4F4C-AC0F-C55494B228E8}"/>
              </a:ext>
            </a:extLst>
          </p:cNvPr>
          <p:cNvSpPr txBox="1"/>
          <p:nvPr/>
        </p:nvSpPr>
        <p:spPr>
          <a:xfrm>
            <a:off x="7844058" y="6061988"/>
            <a:ext cx="27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Усредняем прогнозы!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D2789-5E8F-4637-9A9A-57C6C67041BE}"/>
              </a:ext>
            </a:extLst>
          </p:cNvPr>
          <p:cNvSpPr/>
          <p:nvPr/>
        </p:nvSpPr>
        <p:spPr>
          <a:xfrm>
            <a:off x="838200" y="1601902"/>
            <a:ext cx="6676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Последний метод, который может повысить точность на один или два процента</a:t>
            </a:r>
            <a:r>
              <a:rPr lang="en-US" sz="2400" dirty="0"/>
              <a:t> - </a:t>
            </a:r>
            <a:r>
              <a:rPr lang="ru-RU" sz="2400" dirty="0"/>
              <a:t> </a:t>
            </a:r>
            <a:r>
              <a:rPr lang="en-US" sz="2400" b="1" dirty="0"/>
              <a:t>test time augmentation </a:t>
            </a:r>
            <a:r>
              <a:rPr lang="ru-RU" sz="2400" b="1" dirty="0"/>
              <a:t>(TTA)</a:t>
            </a:r>
          </a:p>
        </p:txBody>
      </p:sp>
    </p:spTree>
    <p:extLst>
      <p:ext uri="{BB962C8B-B14F-4D97-AF65-F5344CB8AC3E}">
        <p14:creationId xmlns:p14="http://schemas.microsoft.com/office/powerpoint/2010/main" val="16013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9403-D570-4D5D-8552-7574BD4D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Losses </a:t>
            </a:r>
            <a:endParaRPr lang="ru-R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289755B-62B6-4EF2-866C-CA55F4DB1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10" y="1553239"/>
            <a:ext cx="5057413" cy="510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1035D-05AD-4F69-AA05-1534EDA3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50" y="1099871"/>
            <a:ext cx="4267200" cy="32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0A180-1BF7-40C1-A7B4-4BF7497BB485}"/>
              </a:ext>
            </a:extLst>
          </p:cNvPr>
          <p:cNvSpPr txBox="1"/>
          <p:nvPr/>
        </p:nvSpPr>
        <p:spPr>
          <a:xfrm>
            <a:off x="751513" y="1690688"/>
            <a:ext cx="517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Анализ примеров, на которых модель</a:t>
            </a:r>
          </a:p>
          <a:p>
            <a:r>
              <a:rPr lang="ru-RU" sz="2400" dirty="0"/>
              <a:t>больше всего ошибается</a:t>
            </a:r>
          </a:p>
        </p:txBody>
      </p:sp>
    </p:spTree>
    <p:extLst>
      <p:ext uri="{BB962C8B-B14F-4D97-AF65-F5344CB8AC3E}">
        <p14:creationId xmlns:p14="http://schemas.microsoft.com/office/powerpoint/2010/main" val="169155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9403-D570-4D5D-8552-7574BD4D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  <a:endParaRPr lang="ru-RU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A80F4E8-9457-4120-B43E-E0058FA5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65" y="3101422"/>
            <a:ext cx="9353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A3DBC-7E66-4F48-8568-6145BA6FBA72}"/>
              </a:ext>
            </a:extLst>
          </p:cNvPr>
          <p:cNvSpPr txBox="1"/>
          <p:nvPr/>
        </p:nvSpPr>
        <p:spPr>
          <a:xfrm>
            <a:off x="1053465" y="1606043"/>
            <a:ext cx="9908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Удаление ошибок разметки, некачественных примеров</a:t>
            </a:r>
          </a:p>
          <a:p>
            <a:r>
              <a:rPr lang="ru-RU" sz="3200" dirty="0"/>
              <a:t>с помощью </a:t>
            </a:r>
            <a:r>
              <a:rPr lang="en-US" sz="3200" dirty="0"/>
              <a:t>Fastai </a:t>
            </a:r>
            <a:r>
              <a:rPr lang="ru-RU" sz="3200" dirty="0"/>
              <a:t>виджета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1C3CB-1448-4621-B2E6-1BF091E7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56" y="2496585"/>
            <a:ext cx="50577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5AB4-7AFE-4866-A517-0B3BD3BF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Используйте </a:t>
            </a:r>
            <a:r>
              <a:rPr lang="en-US" dirty="0"/>
              <a:t>Transfer Learning</a:t>
            </a:r>
            <a:endParaRPr lang="ru-RU" dirty="0"/>
          </a:p>
        </p:txBody>
      </p:sp>
      <p:pic>
        <p:nvPicPr>
          <p:cNvPr id="1026" name="Picture 2" descr="https://cdn-images-1.medium.com/max/1200/1*L8NWufrce1Bt9aDIN7Tu4A.png">
            <a:extLst>
              <a:ext uri="{FF2B5EF4-FFF2-40B4-BE49-F238E27FC236}">
                <a16:creationId xmlns:a16="http://schemas.microsoft.com/office/drawing/2014/main" id="{509DB626-3F18-401B-B4FA-A963E4FA5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85" y="2237230"/>
            <a:ext cx="7712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11682-22E3-4918-9BE0-8CA0FFB8619F}"/>
              </a:ext>
            </a:extLst>
          </p:cNvPr>
          <p:cNvSpPr/>
          <p:nvPr/>
        </p:nvSpPr>
        <p:spPr>
          <a:xfrm>
            <a:off x="838199" y="1520052"/>
            <a:ext cx="1079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 изобретайте велосипед или, в случае глубокого обучения, не переучивайте все веса с нуля</a:t>
            </a:r>
          </a:p>
        </p:txBody>
      </p:sp>
      <p:pic>
        <p:nvPicPr>
          <p:cNvPr id="1030" name="Picture 6" descr="Image result for ImageNet">
            <a:extLst>
              <a:ext uri="{FF2B5EF4-FFF2-40B4-BE49-F238E27FC236}">
                <a16:creationId xmlns:a16="http://schemas.microsoft.com/office/drawing/2014/main" id="{F4E5EABC-D744-457A-9546-99556514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6" y="2429539"/>
            <a:ext cx="4036023" cy="39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B9BC4-403C-415D-9A3A-151D77523A54}"/>
              </a:ext>
            </a:extLst>
          </p:cNvPr>
          <p:cNvSpPr txBox="1"/>
          <p:nvPr/>
        </p:nvSpPr>
        <p:spPr>
          <a:xfrm>
            <a:off x="265814" y="2060207"/>
            <a:ext cx="34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ImageNet (14 </a:t>
            </a:r>
            <a:r>
              <a:rPr lang="ru-RU" b="1" dirty="0"/>
              <a:t>млн изображений)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7294076" y="-27290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7012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C33-877F-4689-B5C2-74763E07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</a:t>
            </a:r>
            <a:r>
              <a:rPr lang="en-US" dirty="0"/>
              <a:t>pre-trained </a:t>
            </a:r>
            <a:r>
              <a:rPr lang="ru-RU" dirty="0"/>
              <a:t>моделей</a:t>
            </a:r>
          </a:p>
        </p:txBody>
      </p:sp>
      <p:pic>
        <p:nvPicPr>
          <p:cNvPr id="5122" name="Picture 2" descr="Image result for Models Zoo">
            <a:extLst>
              <a:ext uri="{FF2B5EF4-FFF2-40B4-BE49-F238E27FC236}">
                <a16:creationId xmlns:a16="http://schemas.microsoft.com/office/drawing/2014/main" id="{A4F3D109-8EBE-44AB-BBC7-D5D41639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9" y="2045587"/>
            <a:ext cx="5482191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z30auT4ipTMtFQ0g2cZgyA.png">
            <a:extLst>
              <a:ext uri="{FF2B5EF4-FFF2-40B4-BE49-F238E27FC236}">
                <a16:creationId xmlns:a16="http://schemas.microsoft.com/office/drawing/2014/main" id="{62EAA3C6-DDC9-41D0-A303-74C8D738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1" y="2045587"/>
            <a:ext cx="6088609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26B-EE05-4C5B-9386-13867E5A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могут быть ситуации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050" name="Picture 2" descr="https://cdn-images-1.medium.com/max/600/1*7ZD-u-h8hFPuN2PYJvLMBw.png">
            <a:extLst>
              <a:ext uri="{FF2B5EF4-FFF2-40B4-BE49-F238E27FC236}">
                <a16:creationId xmlns:a16="http://schemas.microsoft.com/office/drawing/2014/main" id="{D84BE315-3BEF-4A39-B159-3AB7B05D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91" y="1690689"/>
            <a:ext cx="5151392" cy="45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600/1*heOde2iTazjgrF7YzvOFyQ.png">
            <a:extLst>
              <a:ext uri="{FF2B5EF4-FFF2-40B4-BE49-F238E27FC236}">
                <a16:creationId xmlns:a16="http://schemas.microsoft.com/office/drawing/2014/main" id="{02F08494-5E12-4AAF-8A80-58E1089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" y="1512346"/>
            <a:ext cx="5413618" cy="4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2" descr="https://cdn-images-1.medium.com/max/2560/1*ZCXqy5c-MwRzJlo7rYPyRQ.png">
            <a:extLst>
              <a:ext uri="{FF2B5EF4-FFF2-40B4-BE49-F238E27FC236}">
                <a16:creationId xmlns:a16="http://schemas.microsoft.com/office/drawing/2014/main" id="{6CBDBF46-8CE5-41AF-828B-2EBF7AA0B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87299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80727-3FBC-4123-B630-835EF0AAA803}"/>
              </a:ext>
            </a:extLst>
          </p:cNvPr>
          <p:cNvSpPr/>
          <p:nvPr/>
        </p:nvSpPr>
        <p:spPr>
          <a:xfrm>
            <a:off x="4890978" y="1977656"/>
            <a:ext cx="2562446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B6192-3287-48BA-B4E1-6F06E7D425EC}"/>
              </a:ext>
            </a:extLst>
          </p:cNvPr>
          <p:cNvSpPr/>
          <p:nvPr/>
        </p:nvSpPr>
        <p:spPr>
          <a:xfrm>
            <a:off x="10710529" y="1977656"/>
            <a:ext cx="719471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A05E-3E4E-4CDA-8C89-CF12D61B189D}"/>
              </a:ext>
            </a:extLst>
          </p:cNvPr>
          <p:cNvSpPr/>
          <p:nvPr/>
        </p:nvSpPr>
        <p:spPr>
          <a:xfrm>
            <a:off x="1495648" y="1977656"/>
            <a:ext cx="3395329" cy="200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2326DD-388D-4C9E-B983-BBB8713A6223}"/>
              </a:ext>
            </a:extLst>
          </p:cNvPr>
          <p:cNvSpPr/>
          <p:nvPr/>
        </p:nvSpPr>
        <p:spPr>
          <a:xfrm>
            <a:off x="7456976" y="1981194"/>
            <a:ext cx="3239375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AE193-37C4-44AE-98DB-9DCBEC452023}"/>
              </a:ext>
            </a:extLst>
          </p:cNvPr>
          <p:cNvSpPr txBox="1"/>
          <p:nvPr/>
        </p:nvSpPr>
        <p:spPr>
          <a:xfrm>
            <a:off x="2711303" y="150312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9811-98FC-48DF-A52A-69B1903CDC80}"/>
              </a:ext>
            </a:extLst>
          </p:cNvPr>
          <p:cNvSpPr txBox="1"/>
          <p:nvPr/>
        </p:nvSpPr>
        <p:spPr>
          <a:xfrm>
            <a:off x="5265863" y="1303240"/>
            <a:ext cx="1812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learning rate</a:t>
            </a:r>
          </a:p>
          <a:p>
            <a:r>
              <a:rPr lang="en-US" dirty="0"/>
              <a:t>0.01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94CE1-436A-4011-B10A-9A15B5B8E2E1}"/>
              </a:ext>
            </a:extLst>
          </p:cNvPr>
          <p:cNvSpPr txBox="1"/>
          <p:nvPr/>
        </p:nvSpPr>
        <p:spPr>
          <a:xfrm>
            <a:off x="7965493" y="1298150"/>
            <a:ext cx="222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learning rate</a:t>
            </a:r>
          </a:p>
          <a:p>
            <a:r>
              <a:rPr lang="en-US" dirty="0"/>
              <a:t>0.1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2912-1A6F-445B-899B-8954C2696A31}"/>
              </a:ext>
            </a:extLst>
          </p:cNvPr>
          <p:cNvSpPr txBox="1"/>
          <p:nvPr/>
        </p:nvSpPr>
        <p:spPr>
          <a:xfrm>
            <a:off x="288547" y="1991827"/>
            <a:ext cx="108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+ </a:t>
            </a:r>
            <a:endParaRPr lang="ru-RU" dirty="0"/>
          </a:p>
          <a:p>
            <a:r>
              <a:rPr lang="ru-RU" dirty="0"/>
              <a:t>картинок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7EB94-E8FB-482D-8069-2931EF644147}"/>
              </a:ext>
            </a:extLst>
          </p:cNvPr>
          <p:cNvSpPr txBox="1"/>
          <p:nvPr/>
        </p:nvSpPr>
        <p:spPr>
          <a:xfrm>
            <a:off x="2711303" y="483781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другое соотношение сторон, например, 100</a:t>
            </a:r>
            <a:r>
              <a:rPr lang="en-US" dirty="0"/>
              <a:t>x500 </a:t>
            </a:r>
          </a:p>
          <a:p>
            <a:r>
              <a:rPr lang="ru-RU" dirty="0"/>
              <a:t>Заменяете на 224</a:t>
            </a:r>
            <a:r>
              <a:rPr lang="en-US" dirty="0"/>
              <a:t>x224 </a:t>
            </a:r>
            <a:r>
              <a:rPr lang="ru-RU" dirty="0"/>
              <a:t>и 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41666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9218" name="Picture 2" descr="https://cdn-images-1.medium.com/max/800/1*_K0IrS-YZYOT7bGbeo8BSQ.png">
            <a:extLst>
              <a:ext uri="{FF2B5EF4-FFF2-40B4-BE49-F238E27FC236}">
                <a16:creationId xmlns:a16="http://schemas.microsoft.com/office/drawing/2014/main" id="{4FABF477-ADDC-4CF0-9F71-B419D405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98" y="1456772"/>
            <a:ext cx="4892101" cy="48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FF3-4761-4F3D-B47F-F842CB1EDBD4}"/>
              </a:ext>
            </a:extLst>
          </p:cNvPr>
          <p:cNvSpPr/>
          <p:nvPr/>
        </p:nvSpPr>
        <p:spPr>
          <a:xfrm>
            <a:off x="6305600" y="6308209"/>
            <a:ext cx="4089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  <a:hlinkClick r:id="rId3"/>
              </a:rPr>
              <a:t>https://github.com/albu/albumentations</a:t>
            </a:r>
            <a:r>
              <a:rPr lang="en-US" dirty="0">
                <a:latin typeface="medium-content-sans-serif-font"/>
              </a:rPr>
              <a:t>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55B7E-21E6-477B-8A5B-7EB492E6DC06}"/>
              </a:ext>
            </a:extLst>
          </p:cNvPr>
          <p:cNvSpPr txBox="1"/>
          <p:nvPr/>
        </p:nvSpPr>
        <p:spPr>
          <a:xfrm>
            <a:off x="838200" y="1850066"/>
            <a:ext cx="4477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Добавляет стохастического эффекта и разнообразия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Предотвращает переобучение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Albumentations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 хороший аугментаций не выигрывают </a:t>
            </a:r>
            <a:r>
              <a:rPr lang="en-US" dirty="0"/>
              <a:t>Kaggle </a:t>
            </a:r>
            <a:r>
              <a:rPr lang="ru-RU" dirty="0"/>
              <a:t>соревнования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Аугментации на тесте (усреднение прогноза)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E95C26C-8735-4850-9B41-399806EC3BA9}"/>
              </a:ext>
            </a:extLst>
          </p:cNvPr>
          <p:cNvSpPr txBox="1"/>
          <p:nvPr/>
        </p:nvSpPr>
        <p:spPr>
          <a:xfrm>
            <a:off x="7155047" y="243076"/>
            <a:ext cx="47529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>
                <a:solidFill>
                  <a:srgbClr val="FF0000"/>
                </a:solidFill>
              </a:rPr>
              <a:t>Знать нужно всем!</a:t>
            </a:r>
          </a:p>
        </p:txBody>
      </p:sp>
    </p:spTree>
    <p:extLst>
      <p:ext uri="{BB962C8B-B14F-4D97-AF65-F5344CB8AC3E}">
        <p14:creationId xmlns:p14="http://schemas.microsoft.com/office/powerpoint/2010/main" val="328338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  <a:r>
              <a:rPr lang="en-US" dirty="0"/>
              <a:t> </a:t>
            </a:r>
            <a:r>
              <a:rPr lang="ru-RU" dirty="0"/>
              <a:t>во время тестирования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0C1A4-1AC1-469C-9F4E-894CE81C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36" y="3334564"/>
            <a:ext cx="3824177" cy="16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062D-42B7-4187-A08F-F54DCA1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2" y="1600839"/>
            <a:ext cx="1250766" cy="17035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FD84EF-FB85-4E8C-9662-91BCDD4039A8}"/>
              </a:ext>
            </a:extLst>
          </p:cNvPr>
          <p:cNvCxnSpPr/>
          <p:nvPr/>
        </p:nvCxnSpPr>
        <p:spPr>
          <a:xfrm>
            <a:off x="4780943" y="4843307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24F638-FA16-41E4-BEA5-2D268F4DCE4A}"/>
              </a:ext>
            </a:extLst>
          </p:cNvPr>
          <p:cNvCxnSpPr/>
          <p:nvPr/>
        </p:nvCxnSpPr>
        <p:spPr>
          <a:xfrm>
            <a:off x="5978874" y="4824304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10578F-3568-4C2E-A9A3-120988CE5105}"/>
              </a:ext>
            </a:extLst>
          </p:cNvPr>
          <p:cNvCxnSpPr/>
          <p:nvPr/>
        </p:nvCxnSpPr>
        <p:spPr>
          <a:xfrm>
            <a:off x="7293772" y="4824304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B49C2-F295-4010-80EB-9602D7B9006B}"/>
              </a:ext>
            </a:extLst>
          </p:cNvPr>
          <p:cNvSpPr txBox="1"/>
          <p:nvPr/>
        </p:nvSpPr>
        <p:spPr>
          <a:xfrm>
            <a:off x="5115894" y="129553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в </a:t>
            </a:r>
            <a:r>
              <a:rPr lang="en-US" dirty="0"/>
              <a:t>test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9A8F9-3132-4FF6-851D-C0A48354187A}"/>
              </a:ext>
            </a:extLst>
          </p:cNvPr>
          <p:cNvSpPr txBox="1"/>
          <p:nvPr/>
        </p:nvSpPr>
        <p:spPr>
          <a:xfrm>
            <a:off x="3668192" y="521620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E0929-1B3D-40BE-961B-599986F9E017}"/>
              </a:ext>
            </a:extLst>
          </p:cNvPr>
          <p:cNvSpPr txBox="1"/>
          <p:nvPr/>
        </p:nvSpPr>
        <p:spPr>
          <a:xfrm>
            <a:off x="4850009" y="521620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2FD0B-3098-480F-A2B3-AA7BC943BE8A}"/>
              </a:ext>
            </a:extLst>
          </p:cNvPr>
          <p:cNvSpPr txBox="1"/>
          <p:nvPr/>
        </p:nvSpPr>
        <p:spPr>
          <a:xfrm>
            <a:off x="6147182" y="521620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E10CB-3007-409B-BE70-0672D108050A}"/>
              </a:ext>
            </a:extLst>
          </p:cNvPr>
          <p:cNvSpPr txBox="1"/>
          <p:nvPr/>
        </p:nvSpPr>
        <p:spPr>
          <a:xfrm>
            <a:off x="3987209" y="590399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 0.88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FA804-E004-435A-B663-777B2EC224F3}"/>
              </a:ext>
            </a:extLst>
          </p:cNvPr>
          <p:cNvSpPr txBox="1"/>
          <p:nvPr/>
        </p:nvSpPr>
        <p:spPr>
          <a:xfrm>
            <a:off x="5358621" y="58963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0.90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223FB-D718-4E5A-B3C9-A5B61D2AD494}"/>
              </a:ext>
            </a:extLst>
          </p:cNvPr>
          <p:cNvSpPr txBox="1"/>
          <p:nvPr/>
        </p:nvSpPr>
        <p:spPr>
          <a:xfrm>
            <a:off x="6730034" y="5879517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= 0.81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FD944-5F10-4CBD-8F30-11B29632C126}"/>
              </a:ext>
            </a:extLst>
          </p:cNvPr>
          <p:cNvSpPr txBox="1"/>
          <p:nvPr/>
        </p:nvSpPr>
        <p:spPr>
          <a:xfrm>
            <a:off x="4597101" y="6248849"/>
            <a:ext cx="27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Усредняем прогнозы!</a:t>
            </a:r>
          </a:p>
        </p:txBody>
      </p:sp>
    </p:spTree>
    <p:extLst>
      <p:ext uri="{BB962C8B-B14F-4D97-AF65-F5344CB8AC3E}">
        <p14:creationId xmlns:p14="http://schemas.microsoft.com/office/powerpoint/2010/main" val="9572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16" grpId="0"/>
      <p:bldP spid="21" grpId="0"/>
      <p:bldP spid="2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826</Words>
  <Application>Microsoft Office PowerPoint</Application>
  <PresentationFormat>Widescreen</PresentationFormat>
  <Paragraphs>143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medium-content-sans-serif-font</vt:lpstr>
      <vt:lpstr>Office Theme</vt:lpstr>
      <vt:lpstr>Kaggle Inclass</vt:lpstr>
      <vt:lpstr>Понимание датасета</vt:lpstr>
      <vt:lpstr>Чек-лист</vt:lpstr>
      <vt:lpstr>Используйте Transfer Learning</vt:lpstr>
      <vt:lpstr>Зоопарк pre-trained моделей</vt:lpstr>
      <vt:lpstr>Какие могут быть ситуации?</vt:lpstr>
      <vt:lpstr>PowerPoint Presentation</vt:lpstr>
      <vt:lpstr>Аугментации</vt:lpstr>
      <vt:lpstr>Аугментации во время тестирования</vt:lpstr>
      <vt:lpstr>Кривые обучения</vt:lpstr>
      <vt:lpstr>Кривые обучения</vt:lpstr>
      <vt:lpstr>Tensorboard</vt:lpstr>
      <vt:lpstr>Starting Learning Rate</vt:lpstr>
      <vt:lpstr>Learning rate annealing</vt:lpstr>
      <vt:lpstr>Cyclic learning rate</vt:lpstr>
      <vt:lpstr>Cyclic learning rate</vt:lpstr>
      <vt:lpstr>Соберем ансамбль!</vt:lpstr>
      <vt:lpstr>Анализируйте ошибки</vt:lpstr>
      <vt:lpstr>Semi-supervised learning</vt:lpstr>
      <vt:lpstr>Semi-supervised learning  Pseudo labeling </vt:lpstr>
      <vt:lpstr>Библиотека Fastai </vt:lpstr>
      <vt:lpstr>Загрузка и просмотр данных</vt:lpstr>
      <vt:lpstr>Создание предобученных лернеров</vt:lpstr>
      <vt:lpstr>Constant LR vs One-cycle policy</vt:lpstr>
      <vt:lpstr>Don’t use one learning rate, use many</vt:lpstr>
      <vt:lpstr>Нахождение оптимального learning rate</vt:lpstr>
      <vt:lpstr>Косинусный отжиг</vt:lpstr>
      <vt:lpstr>Cyclic learning rate </vt:lpstr>
      <vt:lpstr>Гибкий Cyclic learning rate </vt:lpstr>
      <vt:lpstr>Удобная регуляризация Dropout</vt:lpstr>
      <vt:lpstr>Тренировка на изображениях разных размеров</vt:lpstr>
      <vt:lpstr>Test time augmentation</vt:lpstr>
      <vt:lpstr>Top Losses </vt:lpstr>
      <vt:lpstr>Cleaning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Inclass</dc:title>
  <dc:creator>Abdurakipov, Sergey</dc:creator>
  <cp:lastModifiedBy>Abdurakipov, Sergey</cp:lastModifiedBy>
  <cp:revision>109</cp:revision>
  <dcterms:created xsi:type="dcterms:W3CDTF">2019-06-14T20:46:59Z</dcterms:created>
  <dcterms:modified xsi:type="dcterms:W3CDTF">2020-03-06T12:43:24Z</dcterms:modified>
</cp:coreProperties>
</file>